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80" r:id="rId2"/>
  </p:sldMasterIdLst>
  <p:sldIdLst>
    <p:sldId id="256" r:id="rId3"/>
    <p:sldId id="262" r:id="rId4"/>
    <p:sldId id="261" r:id="rId5"/>
    <p:sldId id="263" r:id="rId6"/>
    <p:sldId id="296" r:id="rId7"/>
    <p:sldId id="308" r:id="rId8"/>
    <p:sldId id="309" r:id="rId9"/>
    <p:sldId id="307" r:id="rId10"/>
    <p:sldId id="295" r:id="rId11"/>
    <p:sldId id="301" r:id="rId12"/>
    <p:sldId id="297" r:id="rId13"/>
    <p:sldId id="311" r:id="rId14"/>
    <p:sldId id="305" r:id="rId15"/>
    <p:sldId id="304" r:id="rId16"/>
    <p:sldId id="306" r:id="rId17"/>
    <p:sldId id="298" r:id="rId18"/>
    <p:sldId id="299" r:id="rId19"/>
    <p:sldId id="294" r:id="rId20"/>
    <p:sldId id="312" r:id="rId2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18D2154D-8048-44F3-963A-FF59BFE014D9}" type="datetimeFigureOut">
              <a:rPr lang="pt-BR" smtClean="0"/>
              <a:t>28/02/2020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8C07158-A851-4DC4-BC07-4D510441FE69}" type="slidenum">
              <a:rPr lang="pt-BR" smtClean="0"/>
              <a:t>‹nº›</a:t>
            </a:fld>
            <a:endParaRPr lang="pt-BR"/>
          </a:p>
        </p:txBody>
      </p:sp>
    </p:spTree>
    <p:extLst>
      <p:ext uri="{BB962C8B-B14F-4D97-AF65-F5344CB8AC3E}">
        <p14:creationId xmlns:p14="http://schemas.microsoft.com/office/powerpoint/2010/main" val="1279620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18D2154D-8048-44F3-963A-FF59BFE014D9}" type="datetimeFigureOut">
              <a:rPr lang="pt-BR" smtClean="0"/>
              <a:t>28/02/2020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8C07158-A851-4DC4-BC07-4D510441FE69}" type="slidenum">
              <a:rPr lang="pt-BR" smtClean="0"/>
              <a:t>‹nº›</a:t>
            </a:fld>
            <a:endParaRPr lang="pt-BR"/>
          </a:p>
        </p:txBody>
      </p:sp>
    </p:spTree>
    <p:extLst>
      <p:ext uri="{BB962C8B-B14F-4D97-AF65-F5344CB8AC3E}">
        <p14:creationId xmlns:p14="http://schemas.microsoft.com/office/powerpoint/2010/main" val="2164001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18D2154D-8048-44F3-963A-FF59BFE014D9}" type="datetimeFigureOut">
              <a:rPr lang="pt-BR" smtClean="0"/>
              <a:t>28/02/2020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8C07158-A851-4DC4-BC07-4D510441FE69}" type="slidenum">
              <a:rPr lang="pt-BR" smtClean="0"/>
              <a:t>‹nº›</a:t>
            </a:fld>
            <a:endParaRPr lang="pt-BR"/>
          </a:p>
        </p:txBody>
      </p:sp>
    </p:spTree>
    <p:extLst>
      <p:ext uri="{BB962C8B-B14F-4D97-AF65-F5344CB8AC3E}">
        <p14:creationId xmlns:p14="http://schemas.microsoft.com/office/powerpoint/2010/main" val="113721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18D2154D-8048-44F3-963A-FF59BFE014D9}" type="datetimeFigureOut">
              <a:rPr lang="pt-BR" smtClean="0"/>
              <a:t>28/02/2020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8C07158-A851-4DC4-BC07-4D510441FE69}" type="slidenum">
              <a:rPr lang="pt-BR" smtClean="0"/>
              <a:t>‹nº›</a:t>
            </a:fld>
            <a:endParaRPr lang="pt-BR"/>
          </a:p>
        </p:txBody>
      </p:sp>
    </p:spTree>
    <p:extLst>
      <p:ext uri="{BB962C8B-B14F-4D97-AF65-F5344CB8AC3E}">
        <p14:creationId xmlns:p14="http://schemas.microsoft.com/office/powerpoint/2010/main" val="2465174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18D2154D-8048-44F3-963A-FF59BFE014D9}" type="datetimeFigureOut">
              <a:rPr lang="pt-BR" smtClean="0"/>
              <a:t>28/02/2020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8C07158-A851-4DC4-BC07-4D510441FE69}" type="slidenum">
              <a:rPr lang="pt-BR" smtClean="0"/>
              <a:t>‹nº›</a:t>
            </a:fld>
            <a:endParaRPr lang="pt-BR"/>
          </a:p>
        </p:txBody>
      </p:sp>
    </p:spTree>
    <p:extLst>
      <p:ext uri="{BB962C8B-B14F-4D97-AF65-F5344CB8AC3E}">
        <p14:creationId xmlns:p14="http://schemas.microsoft.com/office/powerpoint/2010/main" val="3001112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p:txBody>
          <a:bodyPr/>
          <a:lstStyle/>
          <a:p>
            <a:fld id="{18D2154D-8048-44F3-963A-FF59BFE014D9}" type="datetimeFigureOut">
              <a:rPr lang="pt-BR" smtClean="0"/>
              <a:t>28/02/2020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8C07158-A851-4DC4-BC07-4D510441FE69}" type="slidenum">
              <a:rPr lang="pt-BR" smtClean="0"/>
              <a:t>‹nº›</a:t>
            </a:fld>
            <a:endParaRPr lang="pt-BR"/>
          </a:p>
        </p:txBody>
      </p:sp>
    </p:spTree>
    <p:extLst>
      <p:ext uri="{BB962C8B-B14F-4D97-AF65-F5344CB8AC3E}">
        <p14:creationId xmlns:p14="http://schemas.microsoft.com/office/powerpoint/2010/main" val="34223437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18D2154D-8048-44F3-963A-FF59BFE014D9}" type="datetimeFigureOut">
              <a:rPr lang="pt-BR" smtClean="0"/>
              <a:t>28/02/2020</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8C07158-A851-4DC4-BC07-4D510441FE69}" type="slidenum">
              <a:rPr lang="pt-BR" smtClean="0"/>
              <a:t>‹nº›</a:t>
            </a:fld>
            <a:endParaRPr lang="pt-BR"/>
          </a:p>
        </p:txBody>
      </p:sp>
    </p:spTree>
    <p:extLst>
      <p:ext uri="{BB962C8B-B14F-4D97-AF65-F5344CB8AC3E}">
        <p14:creationId xmlns:p14="http://schemas.microsoft.com/office/powerpoint/2010/main" val="1244548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18D2154D-8048-44F3-963A-FF59BFE014D9}" type="datetimeFigureOut">
              <a:rPr lang="pt-BR" smtClean="0"/>
              <a:t>28/02/2020</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18C07158-A851-4DC4-BC07-4D510441FE69}" type="slidenum">
              <a:rPr lang="pt-BR" smtClean="0"/>
              <a:t>‹nº›</a:t>
            </a:fld>
            <a:endParaRPr lang="pt-BR"/>
          </a:p>
        </p:txBody>
      </p:sp>
    </p:spTree>
    <p:extLst>
      <p:ext uri="{BB962C8B-B14F-4D97-AF65-F5344CB8AC3E}">
        <p14:creationId xmlns:p14="http://schemas.microsoft.com/office/powerpoint/2010/main" val="21830693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18D2154D-8048-44F3-963A-FF59BFE014D9}" type="datetimeFigureOut">
              <a:rPr lang="pt-BR" smtClean="0"/>
              <a:t>28/02/2020</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18C07158-A851-4DC4-BC07-4D510441FE69}" type="slidenum">
              <a:rPr lang="pt-BR" smtClean="0"/>
              <a:t>‹nº›</a:t>
            </a:fld>
            <a:endParaRPr lang="pt-BR"/>
          </a:p>
        </p:txBody>
      </p:sp>
    </p:spTree>
    <p:extLst>
      <p:ext uri="{BB962C8B-B14F-4D97-AF65-F5344CB8AC3E}">
        <p14:creationId xmlns:p14="http://schemas.microsoft.com/office/powerpoint/2010/main" val="2139818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18D2154D-8048-44F3-963A-FF59BFE014D9}" type="datetimeFigureOut">
              <a:rPr lang="pt-BR" smtClean="0"/>
              <a:t>28/02/2020</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18C07158-A851-4DC4-BC07-4D510441FE69}" type="slidenum">
              <a:rPr lang="pt-BR" smtClean="0"/>
              <a:t>‹nº›</a:t>
            </a:fld>
            <a:endParaRPr lang="pt-BR"/>
          </a:p>
        </p:txBody>
      </p:sp>
    </p:spTree>
    <p:extLst>
      <p:ext uri="{BB962C8B-B14F-4D97-AF65-F5344CB8AC3E}">
        <p14:creationId xmlns:p14="http://schemas.microsoft.com/office/powerpoint/2010/main" val="1283188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18D2154D-8048-44F3-963A-FF59BFE014D9}" type="datetimeFigureOut">
              <a:rPr lang="pt-BR" smtClean="0"/>
              <a:t>28/02/2020</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8C07158-A851-4DC4-BC07-4D510441FE69}" type="slidenum">
              <a:rPr lang="pt-BR" smtClean="0"/>
              <a:t>‹nº›</a:t>
            </a:fld>
            <a:endParaRPr lang="pt-BR"/>
          </a:p>
        </p:txBody>
      </p:sp>
    </p:spTree>
    <p:extLst>
      <p:ext uri="{BB962C8B-B14F-4D97-AF65-F5344CB8AC3E}">
        <p14:creationId xmlns:p14="http://schemas.microsoft.com/office/powerpoint/2010/main" val="706077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18D2154D-8048-44F3-963A-FF59BFE014D9}" type="datetimeFigureOut">
              <a:rPr lang="pt-BR" smtClean="0"/>
              <a:t>28/02/2020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8C07158-A851-4DC4-BC07-4D510441FE69}" type="slidenum">
              <a:rPr lang="pt-BR" smtClean="0"/>
              <a:t>‹nº›</a:t>
            </a:fld>
            <a:endParaRPr lang="pt-BR"/>
          </a:p>
        </p:txBody>
      </p:sp>
    </p:spTree>
    <p:extLst>
      <p:ext uri="{BB962C8B-B14F-4D97-AF65-F5344CB8AC3E}">
        <p14:creationId xmlns:p14="http://schemas.microsoft.com/office/powerpoint/2010/main" val="4681566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18D2154D-8048-44F3-963A-FF59BFE014D9}" type="datetimeFigureOut">
              <a:rPr lang="pt-BR" smtClean="0"/>
              <a:t>28/02/2020</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8C07158-A851-4DC4-BC07-4D510441FE69}" type="slidenum">
              <a:rPr lang="pt-BR" smtClean="0"/>
              <a:t>‹nº›</a:t>
            </a:fld>
            <a:endParaRPr lang="pt-BR"/>
          </a:p>
        </p:txBody>
      </p:sp>
    </p:spTree>
    <p:extLst>
      <p:ext uri="{BB962C8B-B14F-4D97-AF65-F5344CB8AC3E}">
        <p14:creationId xmlns:p14="http://schemas.microsoft.com/office/powerpoint/2010/main" val="9629158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18D2154D-8048-44F3-963A-FF59BFE014D9}" type="datetimeFigureOut">
              <a:rPr lang="pt-BR" smtClean="0"/>
              <a:t>28/02/2020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8C07158-A851-4DC4-BC07-4D510441FE69}" type="slidenum">
              <a:rPr lang="pt-BR" smtClean="0"/>
              <a:t>‹nº›</a:t>
            </a:fld>
            <a:endParaRPr lang="pt-BR"/>
          </a:p>
        </p:txBody>
      </p:sp>
    </p:spTree>
    <p:extLst>
      <p:ext uri="{BB962C8B-B14F-4D97-AF65-F5344CB8AC3E}">
        <p14:creationId xmlns:p14="http://schemas.microsoft.com/office/powerpoint/2010/main" val="1336669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18D2154D-8048-44F3-963A-FF59BFE014D9}" type="datetimeFigureOut">
              <a:rPr lang="pt-BR" smtClean="0"/>
              <a:t>28/02/2020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8C07158-A851-4DC4-BC07-4D510441FE69}" type="slidenum">
              <a:rPr lang="pt-BR" smtClean="0"/>
              <a:t>‹nº›</a:t>
            </a:fld>
            <a:endParaRPr lang="pt-BR"/>
          </a:p>
        </p:txBody>
      </p:sp>
    </p:spTree>
    <p:extLst>
      <p:ext uri="{BB962C8B-B14F-4D97-AF65-F5344CB8AC3E}">
        <p14:creationId xmlns:p14="http://schemas.microsoft.com/office/powerpoint/2010/main" val="2122393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18D2154D-8048-44F3-963A-FF59BFE014D9}" type="datetimeFigureOut">
              <a:rPr lang="pt-BR" smtClean="0"/>
              <a:t>28/02/2020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8C07158-A851-4DC4-BC07-4D510441FE69}" type="slidenum">
              <a:rPr lang="pt-BR" smtClean="0"/>
              <a:t>‹nº›</a:t>
            </a:fld>
            <a:endParaRPr lang="pt-BR"/>
          </a:p>
        </p:txBody>
      </p:sp>
    </p:spTree>
    <p:extLst>
      <p:ext uri="{BB962C8B-B14F-4D97-AF65-F5344CB8AC3E}">
        <p14:creationId xmlns:p14="http://schemas.microsoft.com/office/powerpoint/2010/main" val="2029234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18D2154D-8048-44F3-963A-FF59BFE014D9}" type="datetimeFigureOut">
              <a:rPr lang="pt-BR" smtClean="0"/>
              <a:t>28/02/2020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8C07158-A851-4DC4-BC07-4D510441FE69}" type="slidenum">
              <a:rPr lang="pt-BR" smtClean="0"/>
              <a:t>‹nº›</a:t>
            </a:fld>
            <a:endParaRPr lang="pt-BR"/>
          </a:p>
        </p:txBody>
      </p:sp>
    </p:spTree>
    <p:extLst>
      <p:ext uri="{BB962C8B-B14F-4D97-AF65-F5344CB8AC3E}">
        <p14:creationId xmlns:p14="http://schemas.microsoft.com/office/powerpoint/2010/main" val="1508392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18D2154D-8048-44F3-963A-FF59BFE014D9}" type="datetimeFigureOut">
              <a:rPr lang="pt-BR" smtClean="0"/>
              <a:t>28/02/2020</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18C07158-A851-4DC4-BC07-4D510441FE69}" type="slidenum">
              <a:rPr lang="pt-BR" smtClean="0"/>
              <a:t>‹nº›</a:t>
            </a:fld>
            <a:endParaRPr lang="pt-BR"/>
          </a:p>
        </p:txBody>
      </p:sp>
    </p:spTree>
    <p:extLst>
      <p:ext uri="{BB962C8B-B14F-4D97-AF65-F5344CB8AC3E}">
        <p14:creationId xmlns:p14="http://schemas.microsoft.com/office/powerpoint/2010/main" val="1582059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18D2154D-8048-44F3-963A-FF59BFE014D9}" type="datetimeFigureOut">
              <a:rPr lang="pt-BR" smtClean="0"/>
              <a:t>28/02/2020</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18C07158-A851-4DC4-BC07-4D510441FE69}" type="slidenum">
              <a:rPr lang="pt-BR" smtClean="0"/>
              <a:t>‹nº›</a:t>
            </a:fld>
            <a:endParaRPr lang="pt-BR"/>
          </a:p>
        </p:txBody>
      </p:sp>
    </p:spTree>
    <p:extLst>
      <p:ext uri="{BB962C8B-B14F-4D97-AF65-F5344CB8AC3E}">
        <p14:creationId xmlns:p14="http://schemas.microsoft.com/office/powerpoint/2010/main" val="3911706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D2154D-8048-44F3-963A-FF59BFE014D9}" type="datetimeFigureOut">
              <a:rPr lang="pt-BR" smtClean="0"/>
              <a:t>28/02/2020</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18C07158-A851-4DC4-BC07-4D510441FE69}" type="slidenum">
              <a:rPr lang="pt-BR" smtClean="0"/>
              <a:t>‹nº›</a:t>
            </a:fld>
            <a:endParaRPr lang="pt-BR"/>
          </a:p>
        </p:txBody>
      </p:sp>
    </p:spTree>
    <p:extLst>
      <p:ext uri="{BB962C8B-B14F-4D97-AF65-F5344CB8AC3E}">
        <p14:creationId xmlns:p14="http://schemas.microsoft.com/office/powerpoint/2010/main" val="3570431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Date Placeholder 4"/>
          <p:cNvSpPr>
            <a:spLocks noGrp="1"/>
          </p:cNvSpPr>
          <p:nvPr>
            <p:ph type="dt" sz="half" idx="10"/>
          </p:nvPr>
        </p:nvSpPr>
        <p:spPr/>
        <p:txBody>
          <a:bodyPr/>
          <a:lstStyle/>
          <a:p>
            <a:fld id="{18D2154D-8048-44F3-963A-FF59BFE014D9}" type="datetimeFigureOut">
              <a:rPr lang="pt-BR" smtClean="0"/>
              <a:t>28/02/2020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8C07158-A851-4DC4-BC07-4D510441FE69}" type="slidenum">
              <a:rPr lang="pt-BR" smtClean="0"/>
              <a:t>‹nº›</a:t>
            </a:fld>
            <a:endParaRPr lang="pt-BR"/>
          </a:p>
        </p:txBody>
      </p:sp>
    </p:spTree>
    <p:extLst>
      <p:ext uri="{BB962C8B-B14F-4D97-AF65-F5344CB8AC3E}">
        <p14:creationId xmlns:p14="http://schemas.microsoft.com/office/powerpoint/2010/main" val="3921353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Date Placeholder 4"/>
          <p:cNvSpPr>
            <a:spLocks noGrp="1"/>
          </p:cNvSpPr>
          <p:nvPr>
            <p:ph type="dt" sz="half" idx="10"/>
          </p:nvPr>
        </p:nvSpPr>
        <p:spPr/>
        <p:txBody>
          <a:bodyPr/>
          <a:lstStyle/>
          <a:p>
            <a:fld id="{18D2154D-8048-44F3-963A-FF59BFE014D9}" type="datetimeFigureOut">
              <a:rPr lang="pt-BR" smtClean="0"/>
              <a:t>28/02/2020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8C07158-A851-4DC4-BC07-4D510441FE69}" type="slidenum">
              <a:rPr lang="pt-BR" smtClean="0"/>
              <a:t>‹nº›</a:t>
            </a:fld>
            <a:endParaRPr lang="pt-BR"/>
          </a:p>
        </p:txBody>
      </p:sp>
    </p:spTree>
    <p:extLst>
      <p:ext uri="{BB962C8B-B14F-4D97-AF65-F5344CB8AC3E}">
        <p14:creationId xmlns:p14="http://schemas.microsoft.com/office/powerpoint/2010/main" val="3411664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2154D-8048-44F3-963A-FF59BFE014D9}" type="datetimeFigureOut">
              <a:rPr lang="pt-BR" smtClean="0"/>
              <a:t>28/02/2020</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C07158-A851-4DC4-BC07-4D510441FE69}" type="slidenum">
              <a:rPr lang="pt-BR" smtClean="0"/>
              <a:t>‹nº›</a:t>
            </a:fld>
            <a:endParaRPr lang="pt-BR"/>
          </a:p>
        </p:txBody>
      </p:sp>
    </p:spTree>
    <p:extLst>
      <p:ext uri="{BB962C8B-B14F-4D97-AF65-F5344CB8AC3E}">
        <p14:creationId xmlns:p14="http://schemas.microsoft.com/office/powerpoint/2010/main" val="10310447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2154D-8048-44F3-963A-FF59BFE014D9}" type="datetimeFigureOut">
              <a:rPr lang="pt-BR" smtClean="0"/>
              <a:t>28/02/2020</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C07158-A851-4DC4-BC07-4D510441FE69}" type="slidenum">
              <a:rPr lang="pt-BR" smtClean="0"/>
              <a:t>‹nº›</a:t>
            </a:fld>
            <a:endParaRPr lang="pt-BR"/>
          </a:p>
        </p:txBody>
      </p:sp>
    </p:spTree>
    <p:extLst>
      <p:ext uri="{BB962C8B-B14F-4D97-AF65-F5344CB8AC3E}">
        <p14:creationId xmlns:p14="http://schemas.microsoft.com/office/powerpoint/2010/main" val="28907004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www.people.com.br/noticias/tecnologia/5-profissoes-que-voce-nao-sabia-que-utilizam-programacao-no-dia-a-dia" TargetMode="External"/><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vD3vCmRbclI" TargetMode="External"/><Relationship Id="rId2" Type="http://schemas.openxmlformats.org/officeDocument/2006/relationships/image" Target="../media/image4.jpeg"/><Relationship Id="rId1" Type="http://schemas.openxmlformats.org/officeDocument/2006/relationships/slideLayout" Target="../slideLayouts/slideLayout13.xml"/><Relationship Id="rId4" Type="http://schemas.openxmlformats.org/officeDocument/2006/relationships/hyperlink" Target="https://www.youtube.com/watch?v=L06AIFBRXl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4.jpeg"/><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3" Type="http://schemas.openxmlformats.org/officeDocument/2006/relationships/image" Target="../media/image5.png"/><Relationship Id="rId7" Type="http://schemas.openxmlformats.org/officeDocument/2006/relationships/image" Target="../media/image9.jpeg"/><Relationship Id="rId12"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5" Type="http://schemas.openxmlformats.org/officeDocument/2006/relationships/image" Target="../media/image17.pn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42534" y="317578"/>
            <a:ext cx="10297552" cy="1008112"/>
          </a:xfrm>
        </p:spPr>
        <p:txBody>
          <a:bodyPr>
            <a:normAutofit/>
          </a:bodyPr>
          <a:lstStyle/>
          <a:p>
            <a:r>
              <a:rPr lang="pt-BR" sz="4000" b="1" dirty="0"/>
              <a:t>Curso Técnico em Desenvolvimento de Sistemas</a:t>
            </a:r>
          </a:p>
        </p:txBody>
      </p:sp>
      <p:pic>
        <p:nvPicPr>
          <p:cNvPr id="1026" name="Picture 2" descr="Resultado de imagem para Desenvolvimento de Sistemas">
            <a:extLst>
              <a:ext uri="{FF2B5EF4-FFF2-40B4-BE49-F238E27FC236}">
                <a16:creationId xmlns:a16="http://schemas.microsoft.com/office/drawing/2014/main" id="{27A693F0-EAD9-4FA4-81B2-6C2D6EC62A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3208" y="1703802"/>
            <a:ext cx="6315075" cy="421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765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36989"/>
            <a:ext cx="10515600" cy="1325563"/>
          </a:xfrm>
          <a:blipFill dpi="0" rotWithShape="1">
            <a:blip r:embed="rId2">
              <a:alphaModFix amt="91000"/>
            </a:blip>
            <a:srcRect/>
            <a:tile tx="0" ty="0" sx="100000" sy="100000" flip="none" algn="tl"/>
          </a:blipFill>
        </p:spPr>
        <p:txBody>
          <a:bodyPr/>
          <a:lstStyle/>
          <a:p>
            <a:pPr algn="ctr"/>
            <a:r>
              <a:rPr lang="pt-BR" b="1" dirty="0">
                <a:solidFill>
                  <a:schemeClr val="bg1"/>
                </a:solidFill>
              </a:rPr>
              <a:t>Exemplos de Programas Feitos no Pedro II</a:t>
            </a:r>
          </a:p>
        </p:txBody>
      </p:sp>
      <p:pic>
        <p:nvPicPr>
          <p:cNvPr id="3" name="Imagem 2">
            <a:extLst>
              <a:ext uri="{FF2B5EF4-FFF2-40B4-BE49-F238E27FC236}">
                <a16:creationId xmlns:a16="http://schemas.microsoft.com/office/drawing/2014/main" id="{D481E8A0-6B7E-4329-BC19-A1FB9D7DDF8A}"/>
              </a:ext>
            </a:extLst>
          </p:cNvPr>
          <p:cNvPicPr>
            <a:picLocks noChangeAspect="1"/>
          </p:cNvPicPr>
          <p:nvPr/>
        </p:nvPicPr>
        <p:blipFill>
          <a:blip r:embed="rId3"/>
          <a:stretch>
            <a:fillRect/>
          </a:stretch>
        </p:blipFill>
        <p:spPr>
          <a:xfrm>
            <a:off x="838200" y="1889171"/>
            <a:ext cx="2941393" cy="2140563"/>
          </a:xfrm>
          <a:prstGeom prst="rect">
            <a:avLst/>
          </a:prstGeom>
        </p:spPr>
      </p:pic>
      <p:pic>
        <p:nvPicPr>
          <p:cNvPr id="4" name="Imagem 3">
            <a:extLst>
              <a:ext uri="{FF2B5EF4-FFF2-40B4-BE49-F238E27FC236}">
                <a16:creationId xmlns:a16="http://schemas.microsoft.com/office/drawing/2014/main" id="{446D8F2A-22B2-43C4-B1D0-4018C6F02911}"/>
              </a:ext>
            </a:extLst>
          </p:cNvPr>
          <p:cNvPicPr>
            <a:picLocks noChangeAspect="1"/>
          </p:cNvPicPr>
          <p:nvPr/>
        </p:nvPicPr>
        <p:blipFill>
          <a:blip r:embed="rId4"/>
          <a:stretch>
            <a:fillRect/>
          </a:stretch>
        </p:blipFill>
        <p:spPr>
          <a:xfrm>
            <a:off x="8102990" y="2051311"/>
            <a:ext cx="3412311" cy="2541790"/>
          </a:xfrm>
          <a:prstGeom prst="rect">
            <a:avLst/>
          </a:prstGeom>
        </p:spPr>
      </p:pic>
      <p:pic>
        <p:nvPicPr>
          <p:cNvPr id="7" name="Imagem 6" descr="Uma imagem contendo placa, homem&#10;&#10;Descrição gerada automaticamente">
            <a:extLst>
              <a:ext uri="{FF2B5EF4-FFF2-40B4-BE49-F238E27FC236}">
                <a16:creationId xmlns:a16="http://schemas.microsoft.com/office/drawing/2014/main" id="{C4373298-A2B4-420C-92A4-BCC2EF88C6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9011" y="2051311"/>
            <a:ext cx="3335360" cy="1876140"/>
          </a:xfrm>
          <a:prstGeom prst="rect">
            <a:avLst/>
          </a:prstGeom>
        </p:spPr>
      </p:pic>
      <p:pic>
        <p:nvPicPr>
          <p:cNvPr id="10" name="Imagem 9">
            <a:extLst>
              <a:ext uri="{FF2B5EF4-FFF2-40B4-BE49-F238E27FC236}">
                <a16:creationId xmlns:a16="http://schemas.microsoft.com/office/drawing/2014/main" id="{AE78C11D-8C51-4400-9C07-AA8235F66B0C}"/>
              </a:ext>
            </a:extLst>
          </p:cNvPr>
          <p:cNvPicPr>
            <a:picLocks noChangeAspect="1"/>
          </p:cNvPicPr>
          <p:nvPr/>
        </p:nvPicPr>
        <p:blipFill>
          <a:blip r:embed="rId6"/>
          <a:stretch>
            <a:fillRect/>
          </a:stretch>
        </p:blipFill>
        <p:spPr>
          <a:xfrm>
            <a:off x="4248442" y="4646545"/>
            <a:ext cx="3334011" cy="1874466"/>
          </a:xfrm>
          <a:prstGeom prst="rect">
            <a:avLst/>
          </a:prstGeom>
        </p:spPr>
      </p:pic>
    </p:spTree>
    <p:extLst>
      <p:ext uri="{BB962C8B-B14F-4D97-AF65-F5344CB8AC3E}">
        <p14:creationId xmlns:p14="http://schemas.microsoft.com/office/powerpoint/2010/main" val="3968385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36990"/>
            <a:ext cx="10515600" cy="1325563"/>
          </a:xfrm>
          <a:blipFill dpi="0" rotWithShape="1">
            <a:blip r:embed="rId2">
              <a:alphaModFix amt="91000"/>
            </a:blip>
            <a:srcRect/>
            <a:tile tx="0" ty="0" sx="100000" sy="100000" flip="none" algn="tl"/>
          </a:blipFill>
        </p:spPr>
        <p:txBody>
          <a:bodyPr/>
          <a:lstStyle/>
          <a:p>
            <a:pPr algn="ctr"/>
            <a:r>
              <a:rPr lang="pt-BR" b="1" dirty="0">
                <a:solidFill>
                  <a:schemeClr val="bg1"/>
                </a:solidFill>
              </a:rPr>
              <a:t>Exemplos de Programas Feitos no Pedro II</a:t>
            </a:r>
          </a:p>
        </p:txBody>
      </p:sp>
      <p:pic>
        <p:nvPicPr>
          <p:cNvPr id="7" name="Espaço Reservado para Conteúdo 6" descr="Uma imagem contendo texto, screenshot, monitor, computador&#10;&#10;Descrição gerada automaticamente">
            <a:extLst>
              <a:ext uri="{FF2B5EF4-FFF2-40B4-BE49-F238E27FC236}">
                <a16:creationId xmlns:a16="http://schemas.microsoft.com/office/drawing/2014/main" id="{43C6BC76-865F-48CE-B556-16B06FECD1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11557"/>
            <a:ext cx="4922377" cy="2422818"/>
          </a:xfrm>
        </p:spPr>
      </p:pic>
      <p:pic>
        <p:nvPicPr>
          <p:cNvPr id="9" name="Imagem 8" descr="Uma imagem contendo computador&#10;&#10;Descrição gerada automaticamente">
            <a:extLst>
              <a:ext uri="{FF2B5EF4-FFF2-40B4-BE49-F238E27FC236}">
                <a16:creationId xmlns:a16="http://schemas.microsoft.com/office/drawing/2014/main" id="{1D76E00C-FFC9-44D9-B2C9-C6BDD3CF4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4306" y="3260530"/>
            <a:ext cx="5359494" cy="2636012"/>
          </a:xfrm>
          <a:prstGeom prst="rect">
            <a:avLst/>
          </a:prstGeom>
        </p:spPr>
      </p:pic>
    </p:spTree>
    <p:extLst>
      <p:ext uri="{BB962C8B-B14F-4D97-AF65-F5344CB8AC3E}">
        <p14:creationId xmlns:p14="http://schemas.microsoft.com/office/powerpoint/2010/main" val="1137630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36990"/>
            <a:ext cx="10515600" cy="1325563"/>
          </a:xfrm>
          <a:blipFill dpi="0" rotWithShape="1">
            <a:blip r:embed="rId2">
              <a:alphaModFix amt="91000"/>
            </a:blip>
            <a:srcRect/>
            <a:tile tx="0" ty="0" sx="100000" sy="100000" flip="none" algn="tl"/>
          </a:blipFill>
        </p:spPr>
        <p:txBody>
          <a:bodyPr/>
          <a:lstStyle/>
          <a:p>
            <a:pPr algn="ctr"/>
            <a:r>
              <a:rPr lang="pt-BR" b="1" dirty="0">
                <a:solidFill>
                  <a:schemeClr val="bg1"/>
                </a:solidFill>
              </a:rPr>
              <a:t>Exemplos de Programas Feitos no Pedro II</a:t>
            </a:r>
          </a:p>
        </p:txBody>
      </p:sp>
      <p:pic>
        <p:nvPicPr>
          <p:cNvPr id="6" name="Imagem 5" descr="Uma imagem contendo screenshot, texto, placar, computador&#10;&#10;Descrição gerada automaticamente">
            <a:extLst>
              <a:ext uri="{FF2B5EF4-FFF2-40B4-BE49-F238E27FC236}">
                <a16:creationId xmlns:a16="http://schemas.microsoft.com/office/drawing/2014/main" id="{B7686A04-F023-475B-B8DB-2C457E429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679" y="2371020"/>
            <a:ext cx="6598641" cy="3185717"/>
          </a:xfrm>
          <a:prstGeom prst="rect">
            <a:avLst/>
          </a:prstGeom>
        </p:spPr>
      </p:pic>
    </p:spTree>
    <p:extLst>
      <p:ext uri="{BB962C8B-B14F-4D97-AF65-F5344CB8AC3E}">
        <p14:creationId xmlns:p14="http://schemas.microsoft.com/office/powerpoint/2010/main" val="3855198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36990"/>
            <a:ext cx="10515600" cy="1325563"/>
          </a:xfrm>
          <a:blipFill dpi="0" rotWithShape="1">
            <a:blip r:embed="rId2">
              <a:alphaModFix amt="91000"/>
            </a:blip>
            <a:srcRect/>
            <a:tile tx="0" ty="0" sx="100000" sy="100000" flip="none" algn="tl"/>
          </a:blipFill>
        </p:spPr>
        <p:txBody>
          <a:bodyPr/>
          <a:lstStyle/>
          <a:p>
            <a:pPr algn="ctr"/>
            <a:r>
              <a:rPr lang="pt-BR" b="1" dirty="0">
                <a:solidFill>
                  <a:schemeClr val="bg1"/>
                </a:solidFill>
              </a:rPr>
              <a:t>Exemplos de Programas Feitos no Pedro II –(2019)</a:t>
            </a:r>
          </a:p>
        </p:txBody>
      </p:sp>
      <p:sp>
        <p:nvSpPr>
          <p:cNvPr id="3" name="Espaço Reservado para Conteúdo 2"/>
          <p:cNvSpPr>
            <a:spLocks noGrp="1"/>
          </p:cNvSpPr>
          <p:nvPr>
            <p:ph idx="1"/>
          </p:nvPr>
        </p:nvSpPr>
        <p:spPr>
          <a:xfrm>
            <a:off x="838200" y="1825625"/>
            <a:ext cx="10515600" cy="4351338"/>
          </a:xfrm>
        </p:spPr>
        <p:txBody>
          <a:bodyPr>
            <a:normAutofit/>
          </a:bodyPr>
          <a:lstStyle/>
          <a:p>
            <a:pPr algn="just"/>
            <a:r>
              <a:rPr lang="pt-BR" dirty="0"/>
              <a:t>Site de Compartilhamento de Resumo de Matérias</a:t>
            </a:r>
          </a:p>
          <a:p>
            <a:pPr algn="just"/>
            <a:r>
              <a:rPr lang="pt-BR" dirty="0"/>
              <a:t>Site de Aluguel de Serviços para Festas</a:t>
            </a:r>
          </a:p>
          <a:p>
            <a:pPr algn="just"/>
            <a:r>
              <a:rPr lang="pt-BR" dirty="0"/>
              <a:t>Site de Venda de Bolos e Doces</a:t>
            </a:r>
          </a:p>
          <a:p>
            <a:pPr algn="just"/>
            <a:r>
              <a:rPr lang="pt-BR" dirty="0"/>
              <a:t>Site cultural sobre personagens Negros da História</a:t>
            </a:r>
          </a:p>
          <a:p>
            <a:pPr algn="just"/>
            <a:r>
              <a:rPr lang="pt-BR" dirty="0"/>
              <a:t>Sistema de Marcação de Jogos de Futebol</a:t>
            </a:r>
          </a:p>
          <a:p>
            <a:pPr algn="just"/>
            <a:r>
              <a:rPr lang="pt-BR" dirty="0"/>
              <a:t>Site de Roteiros Diferenciados no RJ</a:t>
            </a:r>
          </a:p>
          <a:p>
            <a:pPr algn="just"/>
            <a:r>
              <a:rPr lang="pt-BR" dirty="0"/>
              <a:t>Site que ensina Linguagem de Programação estilo </a:t>
            </a:r>
            <a:r>
              <a:rPr lang="pt-BR" dirty="0" err="1"/>
              <a:t>Duolingo</a:t>
            </a:r>
            <a:endParaRPr lang="pt-BR" dirty="0"/>
          </a:p>
          <a:p>
            <a:pPr algn="just"/>
            <a:endParaRPr lang="pt-BR" dirty="0"/>
          </a:p>
        </p:txBody>
      </p:sp>
    </p:spTree>
    <p:extLst>
      <p:ext uri="{BB962C8B-B14F-4D97-AF65-F5344CB8AC3E}">
        <p14:creationId xmlns:p14="http://schemas.microsoft.com/office/powerpoint/2010/main" val="3951079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36990"/>
            <a:ext cx="10515600" cy="1325563"/>
          </a:xfrm>
          <a:blipFill dpi="0" rotWithShape="1">
            <a:blip r:embed="rId2">
              <a:alphaModFix amt="91000"/>
            </a:blip>
            <a:srcRect/>
            <a:tile tx="0" ty="0" sx="100000" sy="100000" flip="none" algn="tl"/>
          </a:blipFill>
        </p:spPr>
        <p:txBody>
          <a:bodyPr/>
          <a:lstStyle/>
          <a:p>
            <a:pPr algn="ctr"/>
            <a:r>
              <a:rPr lang="pt-BR" b="1" dirty="0">
                <a:solidFill>
                  <a:schemeClr val="bg1"/>
                </a:solidFill>
              </a:rPr>
              <a:t>Exemplos de Programas Feitos no Pedro II – (2017)</a:t>
            </a:r>
          </a:p>
        </p:txBody>
      </p:sp>
      <p:sp>
        <p:nvSpPr>
          <p:cNvPr id="3" name="Espaço Reservado para Conteúdo 2"/>
          <p:cNvSpPr>
            <a:spLocks noGrp="1"/>
          </p:cNvSpPr>
          <p:nvPr>
            <p:ph idx="1"/>
          </p:nvPr>
        </p:nvSpPr>
        <p:spPr>
          <a:xfrm>
            <a:off x="838200" y="1825625"/>
            <a:ext cx="10515600" cy="4351338"/>
          </a:xfrm>
        </p:spPr>
        <p:txBody>
          <a:bodyPr>
            <a:normAutofit/>
          </a:bodyPr>
          <a:lstStyle/>
          <a:p>
            <a:pPr algn="just"/>
            <a:r>
              <a:rPr lang="pt-BR" dirty="0"/>
              <a:t>Aplicativo Judge Me estilo </a:t>
            </a:r>
            <a:r>
              <a:rPr lang="pt-BR" dirty="0" err="1"/>
              <a:t>Tinder</a:t>
            </a:r>
            <a:endParaRPr lang="pt-BR" dirty="0"/>
          </a:p>
          <a:p>
            <a:pPr algn="just"/>
            <a:r>
              <a:rPr lang="pt-BR" dirty="0"/>
              <a:t>Sistema Pré-Vestibular</a:t>
            </a:r>
          </a:p>
          <a:p>
            <a:pPr algn="just"/>
            <a:r>
              <a:rPr lang="pt-BR" dirty="0"/>
              <a:t>Sistema para anotar pedidos de um Restaurante</a:t>
            </a:r>
          </a:p>
          <a:p>
            <a:pPr algn="just"/>
            <a:r>
              <a:rPr lang="pt-BR" dirty="0"/>
              <a:t>Sistema de Recomendação de Veículos</a:t>
            </a:r>
          </a:p>
          <a:p>
            <a:pPr algn="just"/>
            <a:r>
              <a:rPr lang="pt-BR" dirty="0"/>
              <a:t>Enciclopédia de Seres Vivos</a:t>
            </a:r>
          </a:p>
          <a:p>
            <a:pPr algn="just"/>
            <a:r>
              <a:rPr lang="pt-BR" dirty="0"/>
              <a:t>Sistema de Entretenimento relacionado a Animes</a:t>
            </a:r>
          </a:p>
          <a:p>
            <a:pPr algn="just"/>
            <a:r>
              <a:rPr lang="pt-BR" dirty="0"/>
              <a:t>Catálogo de Trabalhadores que realizam serviços manuais</a:t>
            </a:r>
          </a:p>
          <a:p>
            <a:pPr algn="just"/>
            <a:r>
              <a:rPr lang="pt-BR" dirty="0"/>
              <a:t>Sistema para uma loja de jogos</a:t>
            </a:r>
          </a:p>
        </p:txBody>
      </p:sp>
    </p:spTree>
    <p:extLst>
      <p:ext uri="{BB962C8B-B14F-4D97-AF65-F5344CB8AC3E}">
        <p14:creationId xmlns:p14="http://schemas.microsoft.com/office/powerpoint/2010/main" val="2719848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36990"/>
            <a:ext cx="10515600" cy="1325563"/>
          </a:xfrm>
          <a:blipFill dpi="0" rotWithShape="1">
            <a:blip r:embed="rId2">
              <a:alphaModFix amt="91000"/>
            </a:blip>
            <a:srcRect/>
            <a:tile tx="0" ty="0" sx="100000" sy="100000" flip="none" algn="tl"/>
          </a:blipFill>
        </p:spPr>
        <p:txBody>
          <a:bodyPr/>
          <a:lstStyle/>
          <a:p>
            <a:pPr algn="ctr"/>
            <a:r>
              <a:rPr lang="pt-BR" b="1" dirty="0">
                <a:solidFill>
                  <a:schemeClr val="bg1"/>
                </a:solidFill>
              </a:rPr>
              <a:t>Exemplos de Programas Feitos no Pedro II – (Anos anteriores)</a:t>
            </a:r>
          </a:p>
        </p:txBody>
      </p:sp>
      <p:sp>
        <p:nvSpPr>
          <p:cNvPr id="3" name="Espaço Reservado para Conteúdo 2"/>
          <p:cNvSpPr>
            <a:spLocks noGrp="1"/>
          </p:cNvSpPr>
          <p:nvPr>
            <p:ph idx="1"/>
          </p:nvPr>
        </p:nvSpPr>
        <p:spPr>
          <a:xfrm>
            <a:off x="838200" y="1825625"/>
            <a:ext cx="10515600" cy="4351338"/>
          </a:xfrm>
        </p:spPr>
        <p:txBody>
          <a:bodyPr>
            <a:normAutofit/>
          </a:bodyPr>
          <a:lstStyle/>
          <a:p>
            <a:pPr algn="just"/>
            <a:r>
              <a:rPr lang="pt-BR" dirty="0"/>
              <a:t>Boletim Multiuso do Estudante</a:t>
            </a:r>
          </a:p>
          <a:p>
            <a:pPr algn="just"/>
            <a:r>
              <a:rPr lang="pt-BR" dirty="0" err="1"/>
              <a:t>MicroDefense</a:t>
            </a:r>
            <a:r>
              <a:rPr lang="pt-BR" dirty="0"/>
              <a:t> (Jogo em </a:t>
            </a:r>
            <a:r>
              <a:rPr lang="pt-BR" dirty="0" err="1"/>
              <a:t>TowerDefense</a:t>
            </a:r>
            <a:r>
              <a:rPr lang="pt-BR" dirty="0"/>
              <a:t>)</a:t>
            </a:r>
          </a:p>
          <a:p>
            <a:pPr algn="just"/>
            <a:r>
              <a:rPr lang="pt-BR" dirty="0" err="1"/>
              <a:t>BookMark</a:t>
            </a:r>
            <a:r>
              <a:rPr lang="pt-BR" dirty="0"/>
              <a:t> Reader</a:t>
            </a:r>
          </a:p>
          <a:p>
            <a:pPr algn="just"/>
            <a:r>
              <a:rPr lang="pt-BR" dirty="0"/>
              <a:t>Site de Entretenimento voltado para Viagens</a:t>
            </a:r>
          </a:p>
          <a:p>
            <a:pPr algn="just"/>
            <a:r>
              <a:rPr lang="pt-BR" dirty="0" err="1"/>
              <a:t>ClickBand</a:t>
            </a:r>
            <a:endParaRPr lang="pt-BR" dirty="0"/>
          </a:p>
          <a:p>
            <a:pPr algn="just"/>
            <a:r>
              <a:rPr lang="pt-BR" dirty="0"/>
              <a:t>Sistema de Informações e Entretenimento sobre Game </a:t>
            </a:r>
            <a:r>
              <a:rPr lang="pt-BR" dirty="0" err="1"/>
              <a:t>of</a:t>
            </a:r>
            <a:r>
              <a:rPr lang="pt-BR" dirty="0"/>
              <a:t> </a:t>
            </a:r>
            <a:r>
              <a:rPr lang="pt-BR" dirty="0" err="1"/>
              <a:t>Thrones</a:t>
            </a:r>
            <a:endParaRPr lang="pt-BR" dirty="0"/>
          </a:p>
          <a:p>
            <a:pPr algn="just"/>
            <a:r>
              <a:rPr lang="pt-BR" dirty="0" err="1"/>
              <a:t>MedHelp</a:t>
            </a:r>
            <a:endParaRPr lang="pt-BR" dirty="0"/>
          </a:p>
          <a:p>
            <a:pPr algn="just"/>
            <a:r>
              <a:rPr lang="pt-BR" dirty="0"/>
              <a:t>Calendário Esportivo</a:t>
            </a:r>
          </a:p>
        </p:txBody>
      </p:sp>
    </p:spTree>
    <p:extLst>
      <p:ext uri="{BB962C8B-B14F-4D97-AF65-F5344CB8AC3E}">
        <p14:creationId xmlns:p14="http://schemas.microsoft.com/office/powerpoint/2010/main" val="4272432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blipFill dpi="0" rotWithShape="1">
            <a:blip r:embed="rId2">
              <a:alphaModFix amt="91000"/>
            </a:blip>
            <a:srcRect/>
            <a:tile tx="0" ty="0" sx="100000" sy="100000" flip="none" algn="tl"/>
          </a:blipFill>
        </p:spPr>
        <p:txBody>
          <a:bodyPr/>
          <a:lstStyle/>
          <a:p>
            <a:pPr algn="ctr"/>
            <a:r>
              <a:rPr lang="pt-BR" b="1" dirty="0">
                <a:solidFill>
                  <a:schemeClr val="bg1"/>
                </a:solidFill>
              </a:rPr>
              <a:t>Outras carreiras que usam programação</a:t>
            </a:r>
          </a:p>
        </p:txBody>
      </p:sp>
      <p:sp>
        <p:nvSpPr>
          <p:cNvPr id="3" name="Espaço Reservado para Conteúdo 2"/>
          <p:cNvSpPr>
            <a:spLocks noGrp="1"/>
          </p:cNvSpPr>
          <p:nvPr>
            <p:ph idx="1"/>
          </p:nvPr>
        </p:nvSpPr>
        <p:spPr>
          <a:xfrm>
            <a:off x="838200" y="1839693"/>
            <a:ext cx="10515600" cy="4351338"/>
          </a:xfrm>
        </p:spPr>
        <p:txBody>
          <a:bodyPr>
            <a:normAutofit/>
          </a:bodyPr>
          <a:lstStyle/>
          <a:p>
            <a:pPr algn="just"/>
            <a:r>
              <a:rPr lang="pt-BR" dirty="0">
                <a:hlinkClick r:id="rId3"/>
              </a:rPr>
              <a:t>https://www.people.com.br/noticias/tecnologia/5-profissoes-que-voce-nao-sabia-que-utilizam-programacao-no-dia-a-dia</a:t>
            </a:r>
            <a:endParaRPr lang="pt-BR" dirty="0"/>
          </a:p>
        </p:txBody>
      </p:sp>
    </p:spTree>
    <p:extLst>
      <p:ext uri="{BB962C8B-B14F-4D97-AF65-F5344CB8AC3E}">
        <p14:creationId xmlns:p14="http://schemas.microsoft.com/office/powerpoint/2010/main" val="3297368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blipFill dpi="0" rotWithShape="1">
            <a:blip r:embed="rId2">
              <a:alphaModFix amt="91000"/>
            </a:blip>
            <a:srcRect/>
            <a:tile tx="0" ty="0" sx="100000" sy="100000" flip="none" algn="tl"/>
          </a:blipFill>
        </p:spPr>
        <p:txBody>
          <a:bodyPr/>
          <a:lstStyle/>
          <a:p>
            <a:pPr algn="ctr"/>
            <a:endParaRPr lang="pt-BR" b="1" dirty="0">
              <a:solidFill>
                <a:schemeClr val="bg1"/>
              </a:solidFill>
            </a:endParaRPr>
          </a:p>
        </p:txBody>
      </p:sp>
      <p:sp>
        <p:nvSpPr>
          <p:cNvPr id="3" name="Espaço Reservado para Conteúdo 2"/>
          <p:cNvSpPr>
            <a:spLocks noGrp="1"/>
          </p:cNvSpPr>
          <p:nvPr>
            <p:ph idx="1"/>
          </p:nvPr>
        </p:nvSpPr>
        <p:spPr>
          <a:xfrm>
            <a:off x="838200" y="1825625"/>
            <a:ext cx="10515600" cy="4351338"/>
          </a:xfrm>
        </p:spPr>
        <p:txBody>
          <a:bodyPr>
            <a:normAutofit/>
          </a:bodyPr>
          <a:lstStyle/>
          <a:p>
            <a:pPr marL="0" indent="0" algn="ctr">
              <a:buNone/>
            </a:pPr>
            <a:endParaRPr lang="pt-BR" sz="3200" dirty="0">
              <a:solidFill>
                <a:srgbClr val="FF0000"/>
              </a:solidFill>
            </a:endParaRPr>
          </a:p>
          <a:p>
            <a:pPr marL="0" indent="0" algn="ctr">
              <a:buNone/>
            </a:pPr>
            <a:endParaRPr lang="pt-BR" sz="3200" dirty="0">
              <a:solidFill>
                <a:srgbClr val="FF0000"/>
              </a:solidFill>
            </a:endParaRPr>
          </a:p>
          <a:p>
            <a:pPr marL="0" indent="0" algn="ctr">
              <a:buNone/>
            </a:pPr>
            <a:r>
              <a:rPr lang="pt-BR" sz="3200" dirty="0">
                <a:solidFill>
                  <a:srgbClr val="FF0000"/>
                </a:solidFill>
              </a:rPr>
              <a:t>Mesmo que você não trabalhe diretamente com programação, programar desenvolve nosso </a:t>
            </a:r>
            <a:r>
              <a:rPr lang="pt-BR" sz="3200" b="1" dirty="0">
                <a:solidFill>
                  <a:srgbClr val="FF0000"/>
                </a:solidFill>
              </a:rPr>
              <a:t>raciocínio lógico</a:t>
            </a:r>
            <a:r>
              <a:rPr lang="pt-BR" sz="3200" dirty="0">
                <a:solidFill>
                  <a:srgbClr val="FF0000"/>
                </a:solidFill>
              </a:rPr>
              <a:t> e nossa capacidade de </a:t>
            </a:r>
            <a:r>
              <a:rPr lang="pt-BR" sz="3200" b="1" dirty="0">
                <a:solidFill>
                  <a:srgbClr val="FF0000"/>
                </a:solidFill>
              </a:rPr>
              <a:t>resolver problemas.</a:t>
            </a:r>
            <a:endParaRPr lang="pt-BR" sz="3200" dirty="0">
              <a:solidFill>
                <a:srgbClr val="FF0000"/>
              </a:solidFill>
            </a:endParaRPr>
          </a:p>
        </p:txBody>
      </p:sp>
    </p:spTree>
    <p:extLst>
      <p:ext uri="{BB962C8B-B14F-4D97-AF65-F5344CB8AC3E}">
        <p14:creationId xmlns:p14="http://schemas.microsoft.com/office/powerpoint/2010/main" val="656621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blipFill dpi="0" rotWithShape="1">
            <a:blip r:embed="rId2">
              <a:alphaModFix amt="91000"/>
            </a:blip>
            <a:srcRect/>
            <a:tile tx="0" ty="0" sx="100000" sy="100000" flip="none" algn="tl"/>
          </a:blipFill>
        </p:spPr>
        <p:txBody>
          <a:bodyPr/>
          <a:lstStyle/>
          <a:p>
            <a:pPr algn="ctr"/>
            <a:r>
              <a:rPr lang="pt-BR" b="1" dirty="0">
                <a:solidFill>
                  <a:schemeClr val="bg1"/>
                </a:solidFill>
              </a:rPr>
              <a:t>Programação</a:t>
            </a:r>
          </a:p>
        </p:txBody>
      </p:sp>
      <p:sp>
        <p:nvSpPr>
          <p:cNvPr id="3" name="Espaço Reservado para Conteúdo 2"/>
          <p:cNvSpPr>
            <a:spLocks noGrp="1"/>
          </p:cNvSpPr>
          <p:nvPr>
            <p:ph idx="1"/>
          </p:nvPr>
        </p:nvSpPr>
        <p:spPr>
          <a:xfrm>
            <a:off x="838200" y="1825625"/>
            <a:ext cx="10515600" cy="4814326"/>
          </a:xfrm>
        </p:spPr>
        <p:txBody>
          <a:bodyPr>
            <a:normAutofit/>
          </a:bodyPr>
          <a:lstStyle/>
          <a:p>
            <a:pPr algn="just"/>
            <a:r>
              <a:rPr lang="pt-BR" sz="3200" dirty="0"/>
              <a:t>É fácil </a:t>
            </a:r>
            <a:r>
              <a:rPr lang="pt-BR" sz="3200" b="1" dirty="0">
                <a:solidFill>
                  <a:srgbClr val="FF0000"/>
                </a:solidFill>
              </a:rPr>
              <a:t>programar</a:t>
            </a:r>
            <a:r>
              <a:rPr lang="pt-BR" sz="3200" dirty="0"/>
              <a:t>? Qualquer um pode aprender a </a:t>
            </a:r>
            <a:r>
              <a:rPr lang="pt-BR" sz="3200" b="1" dirty="0">
                <a:solidFill>
                  <a:srgbClr val="FF0000"/>
                </a:solidFill>
              </a:rPr>
              <a:t>programar</a:t>
            </a:r>
            <a:r>
              <a:rPr lang="pt-BR" sz="3200" dirty="0"/>
              <a:t>?</a:t>
            </a:r>
          </a:p>
          <a:p>
            <a:pPr algn="just"/>
            <a:endParaRPr lang="pt-BR" sz="3200" dirty="0"/>
          </a:p>
          <a:p>
            <a:pPr algn="just"/>
            <a:r>
              <a:rPr lang="pt-BR" sz="3200" dirty="0">
                <a:hlinkClick r:id="rId3"/>
              </a:rPr>
              <a:t>https://www.youtube.com/watch?v=vD3vCmRbclI</a:t>
            </a:r>
            <a:endParaRPr lang="pt-BR" sz="3200" dirty="0"/>
          </a:p>
          <a:p>
            <a:pPr algn="just"/>
            <a:endParaRPr lang="pt-BR" sz="3200" dirty="0"/>
          </a:p>
          <a:p>
            <a:pPr algn="just"/>
            <a:r>
              <a:rPr lang="pt-BR" sz="3200" dirty="0">
                <a:hlinkClick r:id="rId4"/>
              </a:rPr>
              <a:t>https://www.youtube.com/watch?v=L06AIFBRXls</a:t>
            </a:r>
            <a:endParaRPr lang="pt-BR" sz="3200" dirty="0"/>
          </a:p>
          <a:p>
            <a:pPr algn="just"/>
            <a:endParaRPr lang="pt-BR" sz="3200" dirty="0"/>
          </a:p>
          <a:p>
            <a:pPr marL="0" indent="0" algn="just">
              <a:buNone/>
            </a:pPr>
            <a:r>
              <a:rPr lang="pt-BR" sz="3200" dirty="0"/>
              <a:t>	</a:t>
            </a:r>
          </a:p>
          <a:p>
            <a:pPr marL="0" indent="0" algn="just">
              <a:buNone/>
            </a:pPr>
            <a:endParaRPr lang="pt-BR" sz="3600" dirty="0"/>
          </a:p>
          <a:p>
            <a:pPr algn="just"/>
            <a:endParaRPr lang="pt-BR" sz="3600" dirty="0"/>
          </a:p>
          <a:p>
            <a:pPr marL="0" indent="0" algn="just">
              <a:buNone/>
            </a:pPr>
            <a:endParaRPr lang="pt-BR" sz="3600" dirty="0"/>
          </a:p>
          <a:p>
            <a:pPr marL="0" indent="0" algn="just">
              <a:buNone/>
            </a:pPr>
            <a:endParaRPr lang="pt-BR" dirty="0"/>
          </a:p>
        </p:txBody>
      </p:sp>
    </p:spTree>
    <p:extLst>
      <p:ext uri="{BB962C8B-B14F-4D97-AF65-F5344CB8AC3E}">
        <p14:creationId xmlns:p14="http://schemas.microsoft.com/office/powerpoint/2010/main" val="3756614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blipFill dpi="0" rotWithShape="1">
            <a:blip r:embed="rId2">
              <a:alphaModFix amt="91000"/>
            </a:blip>
            <a:srcRect/>
            <a:tile tx="0" ty="0" sx="100000" sy="100000" flip="none" algn="tl"/>
          </a:blipFill>
        </p:spPr>
        <p:txBody>
          <a:bodyPr/>
          <a:lstStyle/>
          <a:p>
            <a:pPr algn="ctr"/>
            <a:r>
              <a:rPr lang="pt-BR" b="1" dirty="0">
                <a:solidFill>
                  <a:schemeClr val="bg1"/>
                </a:solidFill>
              </a:rPr>
              <a:t>Ideias?</a:t>
            </a:r>
          </a:p>
        </p:txBody>
      </p:sp>
      <p:sp>
        <p:nvSpPr>
          <p:cNvPr id="3" name="Espaço Reservado para Conteúdo 2"/>
          <p:cNvSpPr>
            <a:spLocks noGrp="1"/>
          </p:cNvSpPr>
          <p:nvPr>
            <p:ph idx="1"/>
          </p:nvPr>
        </p:nvSpPr>
        <p:spPr>
          <a:xfrm>
            <a:off x="838200" y="1825625"/>
            <a:ext cx="10515600" cy="4814326"/>
          </a:xfrm>
        </p:spPr>
        <p:txBody>
          <a:bodyPr>
            <a:normAutofit/>
          </a:bodyPr>
          <a:lstStyle/>
          <a:p>
            <a:pPr marL="0" indent="0" algn="ctr">
              <a:buNone/>
            </a:pPr>
            <a:endParaRPr lang="pt-BR" sz="3200" dirty="0"/>
          </a:p>
          <a:p>
            <a:pPr marL="0" indent="0" algn="ctr">
              <a:buNone/>
            </a:pPr>
            <a:endParaRPr lang="pt-BR" sz="4000" dirty="0">
              <a:solidFill>
                <a:srgbClr val="FF0000"/>
              </a:solidFill>
            </a:endParaRPr>
          </a:p>
          <a:p>
            <a:pPr marL="0" indent="0" algn="ctr">
              <a:buNone/>
            </a:pPr>
            <a:r>
              <a:rPr lang="pt-BR" sz="4000" dirty="0">
                <a:solidFill>
                  <a:srgbClr val="FF0000"/>
                </a:solidFill>
              </a:rPr>
              <a:t>Se vocês pudessem inventar um programa de computador/aplicativo, qual seria?</a:t>
            </a:r>
          </a:p>
          <a:p>
            <a:pPr marL="0" indent="0" algn="just">
              <a:buNone/>
            </a:pPr>
            <a:r>
              <a:rPr lang="pt-BR" sz="3200" dirty="0"/>
              <a:t>	</a:t>
            </a:r>
          </a:p>
          <a:p>
            <a:pPr marL="0" indent="0" algn="just">
              <a:buNone/>
            </a:pPr>
            <a:endParaRPr lang="pt-BR" sz="3600" dirty="0"/>
          </a:p>
          <a:p>
            <a:pPr algn="just"/>
            <a:endParaRPr lang="pt-BR" sz="3600" dirty="0"/>
          </a:p>
          <a:p>
            <a:pPr marL="0" indent="0" algn="just">
              <a:buNone/>
            </a:pPr>
            <a:endParaRPr lang="pt-BR" sz="3600" dirty="0"/>
          </a:p>
          <a:p>
            <a:pPr marL="0" indent="0" algn="just">
              <a:buNone/>
            </a:pPr>
            <a:endParaRPr lang="pt-BR" dirty="0"/>
          </a:p>
        </p:txBody>
      </p:sp>
      <p:pic>
        <p:nvPicPr>
          <p:cNvPr id="1026" name="Picture 2" descr="Resultado de imagem para ideias">
            <a:extLst>
              <a:ext uri="{FF2B5EF4-FFF2-40B4-BE49-F238E27FC236}">
                <a16:creationId xmlns:a16="http://schemas.microsoft.com/office/drawing/2014/main" id="{C7F4F347-B5F0-4703-8149-9095403D0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8469" y="1921267"/>
            <a:ext cx="934402" cy="9344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sultado de imagem para ideias">
            <a:extLst>
              <a:ext uri="{FF2B5EF4-FFF2-40B4-BE49-F238E27FC236}">
                <a16:creationId xmlns:a16="http://schemas.microsoft.com/office/drawing/2014/main" id="{F156C74C-00D9-4747-9E78-327564174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484" y="1791091"/>
            <a:ext cx="111969" cy="1119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m para ideias">
            <a:extLst>
              <a:ext uri="{FF2B5EF4-FFF2-40B4-BE49-F238E27FC236}">
                <a16:creationId xmlns:a16="http://schemas.microsoft.com/office/drawing/2014/main" id="{5134C47B-3AD4-4BD4-A272-BF3F08B603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944" y="1921267"/>
            <a:ext cx="821788" cy="8217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m para ideias">
            <a:extLst>
              <a:ext uri="{FF2B5EF4-FFF2-40B4-BE49-F238E27FC236}">
                <a16:creationId xmlns:a16="http://schemas.microsoft.com/office/drawing/2014/main" id="{B0AF4B74-B1FE-4019-A0D3-05CC3125B6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8002" y="4349750"/>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651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Imagem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7936" y="2998567"/>
            <a:ext cx="2599300" cy="2599300"/>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407192" y="1194805"/>
            <a:ext cx="11405751" cy="923330"/>
          </a:xfrm>
          <a:prstGeom prst="rect">
            <a:avLst/>
          </a:prstGeom>
          <a:noFill/>
        </p:spPr>
        <p:txBody>
          <a:bodyPr wrap="none" lIns="91440" tIns="45720" rIns="91440" bIns="45720">
            <a:spAutoFit/>
          </a:bodyPr>
          <a:lstStyle/>
          <a:p>
            <a:pPr algn="ctr"/>
            <a:r>
              <a:rPr lang="pt-BR"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 que é um </a:t>
            </a:r>
            <a:r>
              <a:rPr lang="pt-BR" sz="5400" b="1" dirty="0">
                <a:ln w="22225">
                  <a:solidFill>
                    <a:schemeClr val="accent2"/>
                  </a:solidFill>
                  <a:prstDash val="solid"/>
                </a:ln>
                <a:solidFill>
                  <a:schemeClr val="accent2">
                    <a:lumMod val="40000"/>
                    <a:lumOff val="60000"/>
                  </a:schemeClr>
                </a:solidFill>
              </a:rPr>
              <a:t>Programa</a:t>
            </a:r>
            <a:r>
              <a:rPr lang="pt-BR"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de Computador?</a:t>
            </a:r>
          </a:p>
        </p:txBody>
      </p:sp>
      <p:pic>
        <p:nvPicPr>
          <p:cNvPr id="3074" name="Picture 2" descr="Imagem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897" y="2998567"/>
            <a:ext cx="519039" cy="5733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m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7236" y="2998566"/>
            <a:ext cx="519039" cy="5733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m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891" y="3765792"/>
            <a:ext cx="519039" cy="5733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m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0067" y="2431143"/>
            <a:ext cx="519039" cy="573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911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blipFill dpi="0" rotWithShape="1">
            <a:blip r:embed="rId2">
              <a:alphaModFix amt="91000"/>
            </a:blip>
            <a:srcRect/>
            <a:tile tx="0" ty="0" sx="100000" sy="100000" flip="none" algn="tl"/>
          </a:blipFill>
        </p:spPr>
        <p:txBody>
          <a:bodyPr/>
          <a:lstStyle/>
          <a:p>
            <a:pPr algn="ctr"/>
            <a:r>
              <a:rPr lang="pt-BR" b="1" dirty="0">
                <a:solidFill>
                  <a:schemeClr val="bg1"/>
                </a:solidFill>
              </a:rPr>
              <a:t>Programa de Computador</a:t>
            </a:r>
          </a:p>
        </p:txBody>
      </p:sp>
      <p:sp>
        <p:nvSpPr>
          <p:cNvPr id="3" name="Espaço Reservado para Conteúdo 2"/>
          <p:cNvSpPr>
            <a:spLocks noGrp="1"/>
          </p:cNvSpPr>
          <p:nvPr>
            <p:ph idx="1"/>
          </p:nvPr>
        </p:nvSpPr>
        <p:spPr/>
        <p:txBody>
          <a:bodyPr>
            <a:normAutofit/>
          </a:bodyPr>
          <a:lstStyle/>
          <a:p>
            <a:pPr marL="0" indent="0" algn="ctr">
              <a:buNone/>
            </a:pPr>
            <a:r>
              <a:rPr lang="pt-BR" sz="3600" b="1" dirty="0">
                <a:solidFill>
                  <a:srgbClr val="FF0000"/>
                </a:solidFill>
              </a:rPr>
              <a:t>Programa</a:t>
            </a:r>
            <a:r>
              <a:rPr lang="pt-BR" sz="3600" dirty="0">
                <a:solidFill>
                  <a:srgbClr val="FF0000"/>
                </a:solidFill>
              </a:rPr>
              <a:t> é um conjunto de instruções que são interpretadas pelo computador afim de executar uma determinada tarefa.</a:t>
            </a:r>
          </a:p>
          <a:p>
            <a:pPr marL="0" indent="0" algn="just">
              <a:buNone/>
            </a:pPr>
            <a:endParaRPr lang="pt-BR" sz="3600" dirty="0"/>
          </a:p>
        </p:txBody>
      </p:sp>
    </p:spTree>
    <p:extLst>
      <p:ext uri="{BB962C8B-B14F-4D97-AF65-F5344CB8AC3E}">
        <p14:creationId xmlns:p14="http://schemas.microsoft.com/office/powerpoint/2010/main" val="10546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blipFill dpi="0" rotWithShape="1">
            <a:blip r:embed="rId2">
              <a:alphaModFix amt="91000"/>
            </a:blip>
            <a:srcRect/>
            <a:tile tx="0" ty="0" sx="100000" sy="100000" flip="none" algn="tl"/>
          </a:blipFill>
        </p:spPr>
        <p:txBody>
          <a:bodyPr/>
          <a:lstStyle/>
          <a:p>
            <a:pPr algn="ctr"/>
            <a:r>
              <a:rPr lang="pt-BR" b="1" dirty="0">
                <a:solidFill>
                  <a:schemeClr val="bg1"/>
                </a:solidFill>
              </a:rPr>
              <a:t>Exemplos de Programas</a:t>
            </a:r>
          </a:p>
        </p:txBody>
      </p:sp>
      <p:pic>
        <p:nvPicPr>
          <p:cNvPr id="4098" name="Picture 2" descr="Resultado de imagem para whatsap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3333" y="1994421"/>
            <a:ext cx="1667820" cy="130221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sultado de imagem para counter strik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8494" y="4525912"/>
            <a:ext cx="2471322" cy="185349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sultado de imagem para sistema operacional window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1" y="1798320"/>
            <a:ext cx="2039199" cy="1549791"/>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Resultado de imagem para microsoft offi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2407" y="2123121"/>
            <a:ext cx="2341790" cy="1012577"/>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Imagem relaciona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85928" y="2085238"/>
            <a:ext cx="1447262" cy="1088341"/>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Resultado de imagem para Ub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59" y="3173579"/>
            <a:ext cx="2467195" cy="1536089"/>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Resultado de imagem para calculadora celular icon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5990" y="3460614"/>
            <a:ext cx="947297" cy="947297"/>
          </a:xfrm>
          <a:prstGeom prst="rect">
            <a:avLst/>
          </a:prstGeom>
          <a:noFill/>
          <a:extLst>
            <a:ext uri="{909E8E84-426E-40DD-AFC4-6F175D3DCCD1}">
              <a14:hiddenFill xmlns:a14="http://schemas.microsoft.com/office/drawing/2010/main">
                <a:solidFill>
                  <a:srgbClr val="FFFFFF"/>
                </a:solidFill>
              </a14:hiddenFill>
            </a:ext>
          </a:extLst>
        </p:spPr>
      </p:pic>
      <p:pic>
        <p:nvPicPr>
          <p:cNvPr id="4128" name="Picture 32" descr="Resultado de imagem para candy crush"/>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3438372" y="5099244"/>
            <a:ext cx="1609683" cy="1280160"/>
          </a:xfrm>
          <a:prstGeom prst="rect">
            <a:avLst/>
          </a:prstGeom>
          <a:noFill/>
          <a:extLst>
            <a:ext uri="{909E8E84-426E-40DD-AFC4-6F175D3DCCD1}">
              <a14:hiddenFill xmlns:a14="http://schemas.microsoft.com/office/drawing/2010/main">
                <a:solidFill>
                  <a:srgbClr val="FFFFFF"/>
                </a:solidFill>
              </a14:hiddenFill>
            </a:ext>
          </a:extLst>
        </p:spPr>
      </p:pic>
      <p:pic>
        <p:nvPicPr>
          <p:cNvPr id="4134" name="Picture 38" descr="Resultado de imagem para programa de farmáci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89224" y="3866269"/>
            <a:ext cx="3287932" cy="2465949"/>
          </a:xfrm>
          <a:prstGeom prst="rect">
            <a:avLst/>
          </a:prstGeom>
          <a:noFill/>
          <a:extLst>
            <a:ext uri="{909E8E84-426E-40DD-AFC4-6F175D3DCCD1}">
              <a14:hiddenFill xmlns:a14="http://schemas.microsoft.com/office/drawing/2010/main">
                <a:solidFill>
                  <a:srgbClr val="FFFFFF"/>
                </a:solidFill>
              </a14:hiddenFill>
            </a:ext>
          </a:extLst>
        </p:spPr>
      </p:pic>
      <p:pic>
        <p:nvPicPr>
          <p:cNvPr id="4136" name="Picture 40" descr="Resultado de imagem para google chro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36013" y="2167156"/>
            <a:ext cx="941143" cy="94114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m para instagram">
            <a:extLst>
              <a:ext uri="{FF2B5EF4-FFF2-40B4-BE49-F238E27FC236}">
                <a16:creationId xmlns:a16="http://schemas.microsoft.com/office/drawing/2014/main" id="{F9D13BCD-2B7D-4845-9324-338FFCE9569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23495" y="3537507"/>
            <a:ext cx="724560" cy="7245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m para facebook">
            <a:extLst>
              <a:ext uri="{FF2B5EF4-FFF2-40B4-BE49-F238E27FC236}">
                <a16:creationId xmlns:a16="http://schemas.microsoft.com/office/drawing/2014/main" id="{B77CA100-6B90-4E91-9860-8B7C4888BC9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54136" y="3600368"/>
            <a:ext cx="533107" cy="5331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m para ingresso.com">
            <a:extLst>
              <a:ext uri="{FF2B5EF4-FFF2-40B4-BE49-F238E27FC236}">
                <a16:creationId xmlns:a16="http://schemas.microsoft.com/office/drawing/2014/main" id="{DF869EEF-5034-43D9-8C30-F82562FD22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6791" y="4800115"/>
            <a:ext cx="2600325"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620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blipFill dpi="0" rotWithShape="1">
            <a:blip r:embed="rId2">
              <a:alphaModFix amt="91000"/>
            </a:blip>
            <a:srcRect/>
            <a:tile tx="0" ty="0" sx="100000" sy="100000" flip="none" algn="tl"/>
          </a:blipFill>
        </p:spPr>
        <p:txBody>
          <a:bodyPr/>
          <a:lstStyle/>
          <a:p>
            <a:pPr algn="ctr"/>
            <a:r>
              <a:rPr lang="pt-BR" b="1" dirty="0">
                <a:solidFill>
                  <a:schemeClr val="bg1"/>
                </a:solidFill>
              </a:rPr>
              <a:t>Exemplos de Aplicações de Programas</a:t>
            </a:r>
          </a:p>
        </p:txBody>
      </p:sp>
      <p:pic>
        <p:nvPicPr>
          <p:cNvPr id="2050" name="Picture 2" descr="Resultado de imagem para Robôs">
            <a:extLst>
              <a:ext uri="{FF2B5EF4-FFF2-40B4-BE49-F238E27FC236}">
                <a16:creationId xmlns:a16="http://schemas.microsoft.com/office/drawing/2014/main" id="{8E4F4024-BF27-4E92-8F3C-97FB11BD1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785" y="2164666"/>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m para drones">
            <a:extLst>
              <a:ext uri="{FF2B5EF4-FFF2-40B4-BE49-F238E27FC236}">
                <a16:creationId xmlns:a16="http://schemas.microsoft.com/office/drawing/2014/main" id="{F0F7A3DA-45F2-4D59-A976-2BCB169C82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5287" y="2164665"/>
            <a:ext cx="1600201" cy="16002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m para Inteligência Artificial">
            <a:extLst>
              <a:ext uri="{FF2B5EF4-FFF2-40B4-BE49-F238E27FC236}">
                <a16:creationId xmlns:a16="http://schemas.microsoft.com/office/drawing/2014/main" id="{B3660865-D01B-4120-97BF-50D5F39CA0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6616" y="2164665"/>
            <a:ext cx="1600201" cy="16002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m para A computação na medicina">
            <a:extLst>
              <a:ext uri="{FF2B5EF4-FFF2-40B4-BE49-F238E27FC236}">
                <a16:creationId xmlns:a16="http://schemas.microsoft.com/office/drawing/2014/main" id="{BFFA6B75-5277-45EA-A357-B56E393335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6329" y="4410514"/>
            <a:ext cx="2781300" cy="16383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sultado de imagem para carros que dirigem sozinhos">
            <a:extLst>
              <a:ext uri="{FF2B5EF4-FFF2-40B4-BE49-F238E27FC236}">
                <a16:creationId xmlns:a16="http://schemas.microsoft.com/office/drawing/2014/main" id="{74D81173-7852-4733-B9EE-61A9E5ABC1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6241" y="4410514"/>
            <a:ext cx="2847975"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567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blipFill dpi="0" rotWithShape="1">
            <a:blip r:embed="rId2">
              <a:alphaModFix amt="91000"/>
            </a:blip>
            <a:srcRect/>
            <a:tile tx="0" ty="0" sx="100000" sy="100000" flip="none" algn="tl"/>
          </a:blipFill>
        </p:spPr>
        <p:txBody>
          <a:bodyPr/>
          <a:lstStyle/>
          <a:p>
            <a:pPr algn="ctr"/>
            <a:r>
              <a:rPr lang="pt-BR" b="1" dirty="0">
                <a:solidFill>
                  <a:schemeClr val="bg1"/>
                </a:solidFill>
              </a:rPr>
              <a:t>Objetivo do Curso Técnico em Desenvolvimento de Sistemas</a:t>
            </a:r>
          </a:p>
        </p:txBody>
      </p:sp>
      <p:sp>
        <p:nvSpPr>
          <p:cNvPr id="8" name="Espaço Reservado para Conteúdo 2">
            <a:extLst>
              <a:ext uri="{FF2B5EF4-FFF2-40B4-BE49-F238E27FC236}">
                <a16:creationId xmlns:a16="http://schemas.microsoft.com/office/drawing/2014/main" id="{84B95AA1-C0F0-447E-A72F-98D62288F9FC}"/>
              </a:ext>
            </a:extLst>
          </p:cNvPr>
          <p:cNvSpPr>
            <a:spLocks noGrp="1"/>
          </p:cNvSpPr>
          <p:nvPr>
            <p:ph idx="1"/>
          </p:nvPr>
        </p:nvSpPr>
        <p:spPr>
          <a:xfrm>
            <a:off x="838200" y="1825625"/>
            <a:ext cx="10515600" cy="4351338"/>
          </a:xfrm>
        </p:spPr>
        <p:txBody>
          <a:bodyPr>
            <a:normAutofit fontScale="92500" lnSpcReduction="20000"/>
          </a:bodyPr>
          <a:lstStyle/>
          <a:p>
            <a:pPr algn="just"/>
            <a:r>
              <a:rPr lang="pt-BR" b="1" dirty="0"/>
              <a:t>Objetivo Geral</a:t>
            </a:r>
            <a:r>
              <a:rPr lang="pt-BR" dirty="0"/>
              <a:t>: Formar Programadores de Computador.</a:t>
            </a:r>
          </a:p>
          <a:p>
            <a:pPr marL="0" indent="0" algn="just">
              <a:buNone/>
            </a:pPr>
            <a:endParaRPr lang="pt-BR" dirty="0"/>
          </a:p>
          <a:p>
            <a:pPr algn="just"/>
            <a:r>
              <a:rPr lang="pt-BR" b="1" dirty="0"/>
              <a:t>O Técnico em Desenvolvimento de Sistemas será capaz de</a:t>
            </a:r>
            <a:r>
              <a:rPr lang="pt-BR" dirty="0"/>
              <a:t>:</a:t>
            </a:r>
          </a:p>
          <a:p>
            <a:pPr lvl="1" algn="just"/>
            <a:r>
              <a:rPr lang="pt-BR" dirty="0"/>
              <a:t>Desenvolver Sistemas Computacionais</a:t>
            </a:r>
          </a:p>
          <a:p>
            <a:pPr lvl="1" algn="just"/>
            <a:r>
              <a:rPr lang="pt-BR" dirty="0"/>
              <a:t>Modelar, implementar e manter Bancos de Dados</a:t>
            </a:r>
          </a:p>
          <a:p>
            <a:pPr lvl="1" algn="just"/>
            <a:r>
              <a:rPr lang="pt-BR" dirty="0"/>
              <a:t>Utilizar linguagem de programação</a:t>
            </a:r>
          </a:p>
          <a:p>
            <a:pPr lvl="1" algn="just"/>
            <a:r>
              <a:rPr lang="pt-BR" dirty="0"/>
              <a:t>Elaborar documentação de Sistemas Computacionais</a:t>
            </a:r>
          </a:p>
          <a:p>
            <a:pPr lvl="1" algn="just"/>
            <a:r>
              <a:rPr lang="pt-BR" dirty="0"/>
              <a:t>Executar manutenção de programas de computador</a:t>
            </a:r>
          </a:p>
          <a:p>
            <a:pPr lvl="1" algn="just"/>
            <a:endParaRPr lang="pt-BR" dirty="0"/>
          </a:p>
          <a:p>
            <a:pPr algn="just"/>
            <a:r>
              <a:rPr lang="pt-BR" b="1" dirty="0"/>
              <a:t>Atuação do Técnico</a:t>
            </a:r>
            <a:r>
              <a:rPr lang="pt-BR" dirty="0"/>
              <a:t>: Empresas de desenvolvimento de Sistemas; Departamento de desenvolvimento de Sistemas em organizações governamentais e não governamentais; Profissional autônomo.</a:t>
            </a:r>
          </a:p>
          <a:p>
            <a:pPr algn="just"/>
            <a:endParaRPr lang="pt-BR" dirty="0"/>
          </a:p>
        </p:txBody>
      </p:sp>
    </p:spTree>
    <p:extLst>
      <p:ext uri="{BB962C8B-B14F-4D97-AF65-F5344CB8AC3E}">
        <p14:creationId xmlns:p14="http://schemas.microsoft.com/office/powerpoint/2010/main" val="2879189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blipFill dpi="0" rotWithShape="1">
            <a:blip r:embed="rId2">
              <a:alphaModFix amt="91000"/>
            </a:blip>
            <a:srcRect/>
            <a:tile tx="0" ty="0" sx="100000" sy="100000" flip="none" algn="tl"/>
          </a:blipFill>
        </p:spPr>
        <p:txBody>
          <a:bodyPr/>
          <a:lstStyle/>
          <a:p>
            <a:pPr algn="ctr"/>
            <a:r>
              <a:rPr lang="pt-BR" b="1" dirty="0">
                <a:solidFill>
                  <a:schemeClr val="bg1"/>
                </a:solidFill>
              </a:rPr>
              <a:t>Disciplinas do Curso</a:t>
            </a:r>
          </a:p>
        </p:txBody>
      </p:sp>
      <p:sp>
        <p:nvSpPr>
          <p:cNvPr id="8" name="Espaço Reservado para Conteúdo 2">
            <a:extLst>
              <a:ext uri="{FF2B5EF4-FFF2-40B4-BE49-F238E27FC236}">
                <a16:creationId xmlns:a16="http://schemas.microsoft.com/office/drawing/2014/main" id="{84B95AA1-C0F0-447E-A72F-98D62288F9FC}"/>
              </a:ext>
            </a:extLst>
          </p:cNvPr>
          <p:cNvSpPr>
            <a:spLocks noGrp="1"/>
          </p:cNvSpPr>
          <p:nvPr>
            <p:ph idx="1"/>
          </p:nvPr>
        </p:nvSpPr>
        <p:spPr>
          <a:xfrm>
            <a:off x="838200" y="1825625"/>
            <a:ext cx="10515600" cy="4351338"/>
          </a:xfrm>
        </p:spPr>
        <p:txBody>
          <a:bodyPr>
            <a:normAutofit/>
          </a:bodyPr>
          <a:lstStyle/>
          <a:p>
            <a:pPr algn="just"/>
            <a:r>
              <a:rPr lang="pt-BR" b="1" dirty="0"/>
              <a:t>Introdução à Ciência da Computação</a:t>
            </a:r>
          </a:p>
          <a:p>
            <a:pPr algn="just"/>
            <a:r>
              <a:rPr lang="pt-BR" b="1" dirty="0"/>
              <a:t>Linguagens de Programação (I, II, III e IV)</a:t>
            </a:r>
          </a:p>
          <a:p>
            <a:pPr algn="just"/>
            <a:r>
              <a:rPr lang="pt-BR" b="1" dirty="0"/>
              <a:t>Banco de Dados</a:t>
            </a:r>
          </a:p>
          <a:p>
            <a:pPr algn="just"/>
            <a:r>
              <a:rPr lang="pt-BR" b="1" dirty="0"/>
              <a:t>Engenharia de Software</a:t>
            </a:r>
            <a:endParaRPr lang="pt-BR" dirty="0"/>
          </a:p>
          <a:p>
            <a:pPr algn="just"/>
            <a:endParaRPr lang="pt-BR" dirty="0"/>
          </a:p>
        </p:txBody>
      </p:sp>
    </p:spTree>
    <p:extLst>
      <p:ext uri="{BB962C8B-B14F-4D97-AF65-F5344CB8AC3E}">
        <p14:creationId xmlns:p14="http://schemas.microsoft.com/office/powerpoint/2010/main" val="1233477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36990"/>
            <a:ext cx="10515600" cy="1325563"/>
          </a:xfrm>
          <a:blipFill dpi="0" rotWithShape="1">
            <a:blip r:embed="rId2">
              <a:alphaModFix amt="91000"/>
            </a:blip>
            <a:srcRect/>
            <a:tile tx="0" ty="0" sx="100000" sy="100000" flip="none" algn="tl"/>
          </a:blipFill>
        </p:spPr>
        <p:txBody>
          <a:bodyPr>
            <a:normAutofit fontScale="90000"/>
          </a:bodyPr>
          <a:lstStyle/>
          <a:p>
            <a:pPr algn="ctr"/>
            <a:br>
              <a:rPr lang="pt-BR" b="1" dirty="0">
                <a:solidFill>
                  <a:schemeClr val="bg1"/>
                </a:solidFill>
              </a:rPr>
            </a:br>
            <a:r>
              <a:rPr lang="pt-BR" b="1" dirty="0">
                <a:solidFill>
                  <a:schemeClr val="bg1"/>
                </a:solidFill>
              </a:rPr>
              <a:t>Categorias iniciais de um programador</a:t>
            </a:r>
            <a:br>
              <a:rPr lang="pt-BR" b="1" dirty="0">
                <a:solidFill>
                  <a:schemeClr val="bg1"/>
                </a:solidFill>
              </a:rPr>
            </a:br>
            <a:endParaRPr lang="pt-BR" b="1" dirty="0">
              <a:solidFill>
                <a:schemeClr val="bg1"/>
              </a:solidFill>
            </a:endParaRPr>
          </a:p>
        </p:txBody>
      </p:sp>
      <p:sp>
        <p:nvSpPr>
          <p:cNvPr id="3" name="Espaço Reservado para Conteúdo 2"/>
          <p:cNvSpPr>
            <a:spLocks noGrp="1"/>
          </p:cNvSpPr>
          <p:nvPr>
            <p:ph idx="1"/>
          </p:nvPr>
        </p:nvSpPr>
        <p:spPr>
          <a:xfrm>
            <a:off x="838200" y="1853761"/>
            <a:ext cx="10515600" cy="4351338"/>
          </a:xfrm>
        </p:spPr>
        <p:txBody>
          <a:bodyPr>
            <a:normAutofit lnSpcReduction="10000"/>
          </a:bodyPr>
          <a:lstStyle/>
          <a:p>
            <a:pPr marL="0" indent="0" algn="just">
              <a:buNone/>
            </a:pPr>
            <a:r>
              <a:rPr lang="pt-BR" sz="2400" b="1" dirty="0"/>
              <a:t>1-</a:t>
            </a:r>
            <a:r>
              <a:rPr lang="pt-BR" sz="2400" dirty="0"/>
              <a:t>  </a:t>
            </a:r>
            <a:r>
              <a:rPr lang="pt-BR" sz="2400" b="1" dirty="0"/>
              <a:t>Programador Desktop: </a:t>
            </a:r>
            <a:r>
              <a:rPr lang="pt-BR" sz="2400" dirty="0"/>
              <a:t>Programador de aplicações ou sistemas para ambiente local, ou seja, programas que vão funcionar em um computador ou numa rede de computadores, dentro de um sistema operacional como Windows, Linux ou MAC.</a:t>
            </a:r>
          </a:p>
          <a:p>
            <a:pPr marL="0" indent="0" algn="just">
              <a:buNone/>
            </a:pPr>
            <a:br>
              <a:rPr lang="pt-BR" sz="2400" dirty="0"/>
            </a:br>
            <a:r>
              <a:rPr lang="pt-BR" sz="2400" b="1" dirty="0"/>
              <a:t>2-  Programador Web: </a:t>
            </a:r>
            <a:r>
              <a:rPr lang="pt-BR" sz="2400" dirty="0"/>
              <a:t>é responsável pela programação de sistemas web ou websites.</a:t>
            </a:r>
          </a:p>
          <a:p>
            <a:pPr marL="0" indent="0" algn="just">
              <a:buNone/>
            </a:pPr>
            <a:endParaRPr lang="pt-BR" sz="2400" dirty="0"/>
          </a:p>
          <a:p>
            <a:pPr marL="0" indent="0" algn="just">
              <a:buNone/>
            </a:pPr>
            <a:r>
              <a:rPr lang="pt-BR" sz="2400" b="1" dirty="0"/>
              <a:t>3- Programador Mobile: </a:t>
            </a:r>
            <a:r>
              <a:rPr lang="pt-BR" sz="2400" dirty="0"/>
              <a:t>Este cria aplicativos para dispositivos móveis e celulares.</a:t>
            </a:r>
          </a:p>
          <a:p>
            <a:pPr marL="0" indent="0" algn="just">
              <a:buNone/>
            </a:pPr>
            <a:endParaRPr lang="pt-BR" sz="2400" dirty="0"/>
          </a:p>
          <a:p>
            <a:pPr marL="0" indent="0" algn="just">
              <a:buNone/>
            </a:pPr>
            <a:r>
              <a:rPr lang="pt-BR" sz="2400" b="1" dirty="0"/>
              <a:t>4- Programador de Jogos: </a:t>
            </a:r>
            <a:r>
              <a:rPr lang="pt-BR" sz="2400" dirty="0"/>
              <a:t>Desenvolve a lógica e estratégias de um game digital, ou seja, cria um novo jogo nas plataformas digitais seja videogames, </a:t>
            </a:r>
            <a:r>
              <a:rPr lang="pt-BR" sz="2400" dirty="0" err="1"/>
              <a:t>pc</a:t>
            </a:r>
            <a:r>
              <a:rPr lang="pt-BR" sz="2400" dirty="0"/>
              <a:t>, dispositivos móveis etc.</a:t>
            </a:r>
          </a:p>
          <a:p>
            <a:endParaRPr lang="pt-BR" dirty="0"/>
          </a:p>
          <a:p>
            <a:pPr algn="just"/>
            <a:endParaRPr lang="pt-BR" dirty="0"/>
          </a:p>
        </p:txBody>
      </p:sp>
    </p:spTree>
    <p:extLst>
      <p:ext uri="{BB962C8B-B14F-4D97-AF65-F5344CB8AC3E}">
        <p14:creationId xmlns:p14="http://schemas.microsoft.com/office/powerpoint/2010/main" val="2173881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36989"/>
            <a:ext cx="10515600" cy="1325563"/>
          </a:xfrm>
          <a:blipFill dpi="0" rotWithShape="1">
            <a:blip r:embed="rId2">
              <a:alphaModFix amt="91000"/>
            </a:blip>
            <a:srcRect/>
            <a:tile tx="0" ty="0" sx="100000" sy="100000" flip="none" algn="tl"/>
          </a:blipFill>
        </p:spPr>
        <p:txBody>
          <a:bodyPr/>
          <a:lstStyle/>
          <a:p>
            <a:pPr algn="ctr"/>
            <a:r>
              <a:rPr lang="pt-BR" b="1" dirty="0">
                <a:solidFill>
                  <a:schemeClr val="bg1"/>
                </a:solidFill>
              </a:rPr>
              <a:t>Exemplos de Programas Feitos no Pedro II</a:t>
            </a:r>
          </a:p>
        </p:txBody>
      </p:sp>
      <p:pic>
        <p:nvPicPr>
          <p:cNvPr id="5" name="Imagem 4">
            <a:extLst>
              <a:ext uri="{FF2B5EF4-FFF2-40B4-BE49-F238E27FC236}">
                <a16:creationId xmlns:a16="http://schemas.microsoft.com/office/drawing/2014/main" id="{CFA60C70-2264-4661-96A4-635BE794FC02}"/>
              </a:ext>
            </a:extLst>
          </p:cNvPr>
          <p:cNvPicPr>
            <a:picLocks noChangeAspect="1"/>
          </p:cNvPicPr>
          <p:nvPr/>
        </p:nvPicPr>
        <p:blipFill>
          <a:blip r:embed="rId3"/>
          <a:stretch>
            <a:fillRect/>
          </a:stretch>
        </p:blipFill>
        <p:spPr>
          <a:xfrm>
            <a:off x="8389034" y="1825625"/>
            <a:ext cx="3446438" cy="3480227"/>
          </a:xfrm>
          <a:prstGeom prst="rect">
            <a:avLst/>
          </a:prstGeom>
        </p:spPr>
      </p:pic>
      <p:pic>
        <p:nvPicPr>
          <p:cNvPr id="8" name="Imagem 7">
            <a:extLst>
              <a:ext uri="{FF2B5EF4-FFF2-40B4-BE49-F238E27FC236}">
                <a16:creationId xmlns:a16="http://schemas.microsoft.com/office/drawing/2014/main" id="{58D5EA5C-22B6-4A1F-8AE3-7F906BD1BE45}"/>
              </a:ext>
            </a:extLst>
          </p:cNvPr>
          <p:cNvPicPr>
            <a:picLocks noChangeAspect="1"/>
          </p:cNvPicPr>
          <p:nvPr/>
        </p:nvPicPr>
        <p:blipFill>
          <a:blip r:embed="rId4"/>
          <a:stretch>
            <a:fillRect/>
          </a:stretch>
        </p:blipFill>
        <p:spPr>
          <a:xfrm>
            <a:off x="763034" y="1825625"/>
            <a:ext cx="4341942" cy="2441151"/>
          </a:xfrm>
          <a:prstGeom prst="rect">
            <a:avLst/>
          </a:prstGeom>
        </p:spPr>
      </p:pic>
      <p:pic>
        <p:nvPicPr>
          <p:cNvPr id="9" name="Imagem 8">
            <a:extLst>
              <a:ext uri="{FF2B5EF4-FFF2-40B4-BE49-F238E27FC236}">
                <a16:creationId xmlns:a16="http://schemas.microsoft.com/office/drawing/2014/main" id="{54CE5E4D-2403-4796-8DB9-C6EDA07DF2B9}"/>
              </a:ext>
            </a:extLst>
          </p:cNvPr>
          <p:cNvPicPr>
            <a:picLocks noChangeAspect="1"/>
          </p:cNvPicPr>
          <p:nvPr/>
        </p:nvPicPr>
        <p:blipFill>
          <a:blip r:embed="rId5"/>
          <a:stretch>
            <a:fillRect/>
          </a:stretch>
        </p:blipFill>
        <p:spPr>
          <a:xfrm>
            <a:off x="4295478" y="4429849"/>
            <a:ext cx="3601044" cy="2351525"/>
          </a:xfrm>
          <a:prstGeom prst="rect">
            <a:avLst/>
          </a:prstGeom>
        </p:spPr>
      </p:pic>
    </p:spTree>
    <p:extLst>
      <p:ext uri="{BB962C8B-B14F-4D97-AF65-F5344CB8AC3E}">
        <p14:creationId xmlns:p14="http://schemas.microsoft.com/office/powerpoint/2010/main" val="4284439567"/>
      </p:ext>
    </p:extLst>
  </p:cSld>
  <p:clrMapOvr>
    <a:masterClrMapping/>
  </p:clrMapOvr>
</p:sld>
</file>

<file path=ppt/theme/theme1.xml><?xml version="1.0" encoding="utf-8"?>
<a:theme xmlns:a="http://schemas.openxmlformats.org/drawingml/2006/main" name="Office Them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2023</TotalTime>
  <Words>536</Words>
  <Application>Microsoft Office PowerPoint</Application>
  <PresentationFormat>Widescreen</PresentationFormat>
  <Paragraphs>81</Paragraphs>
  <Slides>19</Slides>
  <Notes>0</Notes>
  <HiddenSlides>0</HiddenSlides>
  <MMClips>0</MMClips>
  <ScaleCrop>false</ScaleCrop>
  <HeadingPairs>
    <vt:vector size="6" baseType="variant">
      <vt:variant>
        <vt:lpstr>Fontes usadas</vt:lpstr>
      </vt:variant>
      <vt:variant>
        <vt:i4>3</vt:i4>
      </vt:variant>
      <vt:variant>
        <vt:lpstr>Tema</vt:lpstr>
      </vt:variant>
      <vt:variant>
        <vt:i4>2</vt:i4>
      </vt:variant>
      <vt:variant>
        <vt:lpstr>Títulos de slides</vt:lpstr>
      </vt:variant>
      <vt:variant>
        <vt:i4>19</vt:i4>
      </vt:variant>
    </vt:vector>
  </HeadingPairs>
  <TitlesOfParts>
    <vt:vector size="24" baseType="lpstr">
      <vt:lpstr>Arial</vt:lpstr>
      <vt:lpstr>Calibri</vt:lpstr>
      <vt:lpstr>Calibri Light</vt:lpstr>
      <vt:lpstr>Office Theme</vt:lpstr>
      <vt:lpstr>Tema do Office</vt:lpstr>
      <vt:lpstr>Curso Técnico em Desenvolvimento de Sistemas</vt:lpstr>
      <vt:lpstr>Apresentação do PowerPoint</vt:lpstr>
      <vt:lpstr>Programa de Computador</vt:lpstr>
      <vt:lpstr>Exemplos de Programas</vt:lpstr>
      <vt:lpstr>Exemplos de Aplicações de Programas</vt:lpstr>
      <vt:lpstr>Objetivo do Curso Técnico em Desenvolvimento de Sistemas</vt:lpstr>
      <vt:lpstr>Disciplinas do Curso</vt:lpstr>
      <vt:lpstr> Categorias iniciais de um programador </vt:lpstr>
      <vt:lpstr>Exemplos de Programas Feitos no Pedro II</vt:lpstr>
      <vt:lpstr>Exemplos de Programas Feitos no Pedro II</vt:lpstr>
      <vt:lpstr>Exemplos de Programas Feitos no Pedro II</vt:lpstr>
      <vt:lpstr>Exemplos de Programas Feitos no Pedro II</vt:lpstr>
      <vt:lpstr>Exemplos de Programas Feitos no Pedro II –(2019)</vt:lpstr>
      <vt:lpstr>Exemplos de Programas Feitos no Pedro II – (2017)</vt:lpstr>
      <vt:lpstr>Exemplos de Programas Feitos no Pedro II – (Anos anteriores)</vt:lpstr>
      <vt:lpstr>Outras carreiras que usam programação</vt:lpstr>
      <vt:lpstr>Apresentação do PowerPoint</vt:lpstr>
      <vt:lpstr>Programação</vt:lpstr>
      <vt:lpstr>Ideias?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Linguagem de Programação I</dc:title>
  <dc:creator>Ana Luisa Duboc</dc:creator>
  <cp:lastModifiedBy>Ana Luisa Duboc</cp:lastModifiedBy>
  <cp:revision>85</cp:revision>
  <dcterms:created xsi:type="dcterms:W3CDTF">2017-04-18T19:31:03Z</dcterms:created>
  <dcterms:modified xsi:type="dcterms:W3CDTF">2020-02-29T01:56:02Z</dcterms:modified>
</cp:coreProperties>
</file>